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3-L05-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Predicting the Next Pandemic</a:t>
            </a:r>
          </a:p>
          <a:p>
            <a:pPr algn="ctr">
              <a:defRPr sz="1500" i="1">
                <a:solidFill>
                  <a:srgbClr val="1A1A2E"/>
                </a:solidFill>
              </a:defRPr>
            </a:pPr>
            <a:r>
              <a:t>Predictive Modeling of Zoonotic Spillover and Pandemic Emergence</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HS-LS2-6, HS-ETS1-4</a:t>
            </a:r>
          </a:p>
          <a:p>
            <a:pPr algn="r">
              <a:defRPr sz="1200">
                <a:solidFill>
                  <a:srgbClr val="1A1A2E"/>
                </a:solidFill>
              </a:defRPr>
            </a:pPr>
            <a:r>
              <a:t>9th Grade — Level 3: Biotech</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Build a predictive model for pandemic emergence that traces the pathway from wildlife-human contact through zoonotic spillover to global spread</a:t>
            </a:r>
          </a:p>
          <a:p>
            <a:pPr>
              <a:spcBef>
                <a:spcPts val="800"/>
              </a:spcBef>
              <a:defRPr sz="1600">
                <a:solidFill>
                  <a:srgbClr val="1A1A2E"/>
                </a:solidFill>
              </a:defRPr>
            </a:pPr>
            <a:r>
              <a:t>  *  Analyze how wildlife contact rates, viral mutation, surveillance detection, and population connectivity interact to determine pandemic risk</a:t>
            </a:r>
          </a:p>
          <a:p>
            <a:pPr>
              <a:spcBef>
                <a:spcPts val="800"/>
              </a:spcBef>
              <a:defRPr sz="1600">
                <a:solidFill>
                  <a:srgbClr val="1A1A2E"/>
                </a:solidFill>
              </a:defRPr>
            </a:pPr>
            <a:r>
              <a:t>  *  Predict which conditions are most likely to produce the next pandemic emergence event using multi-variable simulation</a:t>
            </a:r>
          </a:p>
          <a:p>
            <a:pPr>
              <a:spcBef>
                <a:spcPts val="800"/>
              </a:spcBef>
              <a:defRPr sz="1600">
                <a:solidFill>
                  <a:srgbClr val="1A1A2E"/>
                </a:solidFill>
              </a:defRPr>
            </a:pPr>
            <a:r>
              <a:t>  *  Evaluate early warning surveillance systems and intervention strategies that could prevent the next pandemic before it starts</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Zoonotic Spillover</a:t>
            </a:r>
          </a:p>
          <a:p>
            <a:pPr>
              <a:defRPr sz="1300" i="1">
                <a:solidFill>
                  <a:srgbClr val="1A1A2E"/>
                </a:solidFill>
              </a:defRPr>
            </a:pPr>
            <a:r>
              <a:t>     The event where a pathogen jumps from an animal host species to a human — the critical first step in pandemic emergence that occurs when humans come into contact with infected wildlife through hunting, farming, habitat destruction, or live animal markets</a:t>
            </a:r>
          </a:p>
          <a:p>
            <a:pPr>
              <a:spcBef>
                <a:spcPts val="800"/>
              </a:spcBef>
              <a:defRPr sz="1500" b="1">
                <a:solidFill>
                  <a:srgbClr val="0D1B2A"/>
                </a:solidFill>
              </a:defRPr>
            </a:pPr>
            <a:r>
              <a:t>  Viral Mutation Rate</a:t>
            </a:r>
          </a:p>
          <a:p>
            <a:pPr>
              <a:defRPr sz="1300" i="1">
                <a:solidFill>
                  <a:srgbClr val="1A1A2E"/>
                </a:solidFill>
              </a:defRPr>
            </a:pPr>
            <a:r>
              <a:t>     The frequency at which random errors occur during viral genome replication — RNA viruses like influenza and coronaviruses have high mutation rates that generate genetic variation, some of which may enable human infection or human-to-human transmission</a:t>
            </a:r>
          </a:p>
          <a:p>
            <a:pPr>
              <a:spcBef>
                <a:spcPts val="800"/>
              </a:spcBef>
              <a:defRPr sz="1500" b="1">
                <a:solidFill>
                  <a:srgbClr val="0D1B2A"/>
                </a:solidFill>
              </a:defRPr>
            </a:pPr>
            <a:r>
              <a:t>  Immune Naivety</a:t>
            </a:r>
          </a:p>
          <a:p>
            <a:pPr>
              <a:defRPr sz="1300" i="1">
                <a:solidFill>
                  <a:srgbClr val="1A1A2E"/>
                </a:solidFill>
              </a:defRPr>
            </a:pPr>
            <a:r>
              <a:t>     The absence of pre-existing immunity in a human population to a novel pathogen — when a virus jumps from animals to humans, the entire human population is immunologically naive, allowing explosive spread because no one has protective antibodies</a:t>
            </a:r>
          </a:p>
          <a:p>
            <a:pPr>
              <a:spcBef>
                <a:spcPts val="800"/>
              </a:spcBef>
              <a:defRPr sz="1500" b="1">
                <a:solidFill>
                  <a:srgbClr val="0D1B2A"/>
                </a:solidFill>
              </a:defRPr>
            </a:pPr>
            <a:r>
              <a:t>  Pandemic Preparedness</a:t>
            </a:r>
          </a:p>
          <a:p>
            <a:pPr>
              <a:defRPr sz="1300" i="1">
                <a:solidFill>
                  <a:srgbClr val="1A1A2E"/>
                </a:solidFill>
              </a:defRPr>
            </a:pPr>
            <a:r>
              <a:t>     The systems, infrastructure, and protocols designed to detect, contain, and respond to emerging infectious diseases before they spread globally — including surveillance networks, stockpiled countermeasures, and international coordination agreements</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COVID-19 killed millions. The next pandemic is already brewing in a bat cave, a wet market, or an industrial pig farm — can we predict where and when it will emerge?</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Predictive Modeling of Zoonotic Spillover and Pandemic Emergence. Today we'll build a MODEL to discover the answer!</a:t>
            </a:r>
          </a:p>
        </p:txBody>
      </p:sp>
      <p:pic>
        <p:nvPicPr>
          <p:cNvPr id="8" name="Picture 7" descr="G09L3-L05-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3-L05-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Wildlife-Human Contact Rate</a:t>
            </a:r>
          </a:p>
          <a:p>
            <a:pPr>
              <a:spcBef>
                <a:spcPts val="600"/>
              </a:spcBef>
              <a:defRPr sz="1600"/>
            </a:pPr>
            <a:r>
              <a:t>     *  Viral Mutation Rate</a:t>
            </a:r>
          </a:p>
          <a:p>
            <a:pPr>
              <a:spcBef>
                <a:spcPts val="600"/>
              </a:spcBef>
              <a:defRPr sz="1600"/>
            </a:pPr>
            <a:r>
              <a:t>     *  Zoonotic Spillover Probability</a:t>
            </a:r>
          </a:p>
          <a:p>
            <a:pPr>
              <a:spcBef>
                <a:spcPts val="600"/>
              </a:spcBef>
              <a:defRPr sz="1600"/>
            </a:pPr>
            <a:r>
              <a:t>     *  Surveillance Detection Speed</a:t>
            </a:r>
          </a:p>
          <a:p>
            <a:pPr>
              <a:spcBef>
                <a:spcPts val="600"/>
              </a:spcBef>
              <a:defRPr sz="1600"/>
            </a:pPr>
            <a:r>
              <a:t>     *  Population Density</a:t>
            </a:r>
          </a:p>
          <a:p>
            <a:pPr>
              <a:spcBef>
                <a:spcPts val="600"/>
              </a:spcBef>
              <a:defRPr sz="1600"/>
            </a:pPr>
            <a:r>
              <a:t>     *  Travel Connectivity</a:t>
            </a:r>
          </a:p>
          <a:p>
            <a:pPr>
              <a:spcBef>
                <a:spcPts val="600"/>
              </a:spcBef>
              <a:defRPr sz="1600"/>
            </a:pPr>
            <a:r>
              <a:t>     *  Immune Naivety</a:t>
            </a:r>
          </a:p>
          <a:p>
            <a:pPr>
              <a:spcBef>
                <a:spcPts val="600"/>
              </a:spcBef>
              <a:defRPr sz="1600"/>
            </a:pPr>
            <a:r>
              <a:t>     *  Healthcare Capacity</a:t>
            </a:r>
          </a:p>
          <a:p>
            <a:pPr>
              <a:spcBef>
                <a:spcPts val="600"/>
              </a:spcBef>
              <a:defRPr sz="1600"/>
            </a:pPr>
            <a:r>
              <a:t>     *  Intervention Speed</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3-L05-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Wildlife-Human Contact Rate is increasing every year as deforestation pushes humans deeper into animal habitats. Each contact event has a small Zoonotic Spillover Probability that depends on Viral Mutation Rate producing a human-compatible variant. Once spillover occurs, the race begins: Surveillance Detection Speed versus Population Density and Travel Connectivity determine whether the world catches it early or learns about it after it's already everywhere. What combination of conditions turns a single sick person in a remote village into a global catastrophe?</a:t>
            </a:r>
          </a:p>
        </p:txBody>
      </p:sp>
      <p:pic>
        <p:nvPicPr>
          <p:cNvPr id="8" name="Picture 7" descr="G09L3-L05-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Slow Burn Emergence</a:t>
            </a:r>
          </a:p>
          <a:p>
            <a:pPr>
              <a:defRPr sz="1400"/>
            </a:pPr>
            <a:r>
              <a:t>     Set moderate Wildlife-Human Contact Rate, average Viral Mutation Rate, and moderate Surveillance Detection Speed — observe how long it takes for a zoonotic spillover to escalate</a:t>
            </a:r>
          </a:p>
          <a:p>
            <a:pPr>
              <a:spcBef>
                <a:spcPts val="1200"/>
              </a:spcBef>
              <a:defRPr sz="1600" b="1"/>
            </a:pPr>
            <a:r>
              <a:t>COVID-19 Analog Scenario</a:t>
            </a:r>
          </a:p>
          <a:p>
            <a:pPr>
              <a:defRPr sz="1400"/>
            </a:pPr>
            <a:r>
              <a:t>     Set high Wildlife-Human Contact Rate, high Population Density, high Travel Connectivity, and slow Surveillance Detection Speed — observe explosive pandemic emergence</a:t>
            </a:r>
          </a:p>
          <a:p>
            <a:pPr>
              <a:spcBef>
                <a:spcPts val="1200"/>
              </a:spcBef>
              <a:defRPr sz="1600" b="1"/>
            </a:pPr>
            <a:r>
              <a:t>Optimized Early Warning</a:t>
            </a:r>
          </a:p>
          <a:p>
            <a:pPr>
              <a:defRPr sz="1400"/>
            </a:pPr>
            <a:r>
              <a:t>     Maximize Surveillance Detection Speed with moderate contact and connectivity — observe whether early detection can prevent pandemic emergence even with high-risk conditions</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Zoonotic spillover events happen far more frequently than pandemics — most cross-species jumps lead to dead-end infections that don't transmit between humans, but each one is a roll of the evolutionary dice</a:t>
            </a:r>
          </a:p>
          <a:p>
            <a:pPr>
              <a:spcBef>
                <a:spcPts val="1000"/>
              </a:spcBef>
              <a:defRPr sz="1500">
                <a:solidFill>
                  <a:srgbClr val="1A1A2E"/>
                </a:solidFill>
              </a:defRPr>
            </a:pPr>
            <a:r>
              <a:t>  *  The critical window for containment is extremely narrow — once a novel virus achieves sustained human-to-human transmission in a connected population, pandemic spread is nearly inevitable with current infrastructure</a:t>
            </a:r>
          </a:p>
          <a:p>
            <a:pPr>
              <a:spcBef>
                <a:spcPts val="1000"/>
              </a:spcBef>
              <a:defRPr sz="1500">
                <a:solidFill>
                  <a:srgbClr val="1A1A2E"/>
                </a:solidFill>
              </a:defRPr>
            </a:pPr>
            <a:r>
              <a:t>  *  Surveillance detection speed is the single most impactful intervention point — the difference between detecting an outbreak in week 1 versus week 4 can mean the difference between 100 cases and 100,000 cases</a:t>
            </a:r>
          </a:p>
          <a:p>
            <a:pPr>
              <a:spcBef>
                <a:spcPts val="1000"/>
              </a:spcBef>
              <a:defRPr sz="1500">
                <a:solidFill>
                  <a:srgbClr val="1A1A2E"/>
                </a:solidFill>
              </a:defRPr>
            </a:pPr>
            <a:r>
              <a:t>  *  Pandemic risk is not random — it clusters in predictable geographic hotspots where high wildlife diversity, rapid deforestation, dense human populations, and limited healthcare infrastructure overlap</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Pandemics are not random acts of nature — they emerge through a predictable sequence of events that can be modeled and potentially prevented. Wildlife-human contact creates opportunities for zoonotic spillover. Viral mutation generates variants capable of human infection. Population density and travel connectivity determine whether a local outbreak goes global. The model reveals that the most impactful intervention is surveillance — detecting novel outbreaks within days rather than weeks. COVID-19 demonstrated that a delay of just a few weeks in detection and response transformed a containable outbreak in one city into a global pandemic that killed millions. Predictive models can identify the geographic hotspots, seasonal windows, and viral lineages most likely to produce the next pandemic — enabling preemptive surveillance deployment rather than reactive response.</a:t>
            </a:r>
          </a:p>
        </p:txBody>
      </p:sp>
      <p:pic>
        <p:nvPicPr>
          <p:cNvPr id="8" name="Picture 7" descr="G09L3-L05-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Global Pandemic Early Warning System</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 surveillance network that detects zoonotic spillover events within 72 hours of the first human infection, anywhere on Earth.</a:t>
            </a:r>
          </a:p>
          <a:p>
            <a:br/>
            <a:pPr>
              <a:spcBef>
                <a:spcPts val="1000"/>
              </a:spcBef>
              <a:defRPr sz="1600" b="1">
                <a:solidFill>
                  <a:srgbClr val="1A4780"/>
                </a:solidFill>
              </a:defRPr>
            </a:pPr>
            <a:r>
              <a:t>The Challenge:</a:t>
            </a:r>
          </a:p>
          <a:p>
            <a:pPr>
              <a:defRPr sz="1400"/>
            </a:pPr>
            <a:r>
              <a:t>The World Health Organization has commissioned your team to design the next-generation pandemic early warning system. COVID-19 demonstrated that existing surveillance was too slow — the virus circulated for weeks or months before being identified. Your system must detect novel zoonotic viruses within 72 hours of the first human case, in any country, regardless of local healthcare infrastructure.</a:t>
            </a:r>
          </a:p>
          <a:p>
            <a:br/>
            <a:pPr>
              <a:spcBef>
                <a:spcPts val="1000"/>
              </a:spcBef>
              <a:defRPr sz="1600" b="1">
                <a:solidFill>
                  <a:srgbClr val="1A4780"/>
                </a:solidFill>
              </a:defRPr>
            </a:pPr>
            <a:r>
              <a:t>Think Like an Engineer:</a:t>
            </a:r>
          </a:p>
          <a:p>
            <a:pPr>
              <a:spcBef>
                <a:spcPts val="400"/>
              </a:spcBef>
              <a:defRPr sz="1300"/>
            </a:pPr>
            <a:r>
              <a:t>     *  What data streams would your surveillance system monitor — clinical data, wastewater, wildlife sampling, or something else?</a:t>
            </a:r>
          </a:p>
          <a:p>
            <a:pPr>
              <a:spcBef>
                <a:spcPts val="400"/>
              </a:spcBef>
              <a:defRPr sz="1300"/>
            </a:pPr>
            <a:r>
              <a:t>     *  How would you detect a novel pathogen before it's even been identified and named?</a:t>
            </a:r>
          </a:p>
          <a:p>
            <a:pPr>
              <a:spcBef>
                <a:spcPts val="400"/>
              </a:spcBef>
              <a:defRPr sz="1300"/>
            </a:pPr>
            <a:r>
              <a:t>     *  What triggers would cause your system to escalate from 'signal detected' to 'global alert'?</a:t>
            </a:r>
          </a:p>
        </p:txBody>
      </p:sp>
      <p:pic>
        <p:nvPicPr>
          <p:cNvPr id="7" name="Picture 6" descr="G09L3-L05-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Epidemiologists and Pandemic Preparedness Specialists design and operate disease surveillance systems. They work for the WHO, CDC, national health agencies, and organizations like PREDICT and the Global Virome Project, earning $70,000–$150,000/year. Computational Epidemiologists who build predictive outbreak models earn $90,000–$180,000/year.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